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8229600" cx="14630400"/>
  <p:notesSz cx="8229600" cy="14630400"/>
  <p:embeddedFontLst>
    <p:embeddedFont>
      <p:font typeface="Roboto"/>
      <p:regular r:id="rId12"/>
      <p:bold r:id="rId13"/>
      <p:italic r:id="rId14"/>
      <p:boldItalic r:id="rId15"/>
    </p:embeddedFont>
    <p:embeddedFont>
      <p:font typeface="IBM Plex Sans Medium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IBMPlexSansMedium-bold.fntdata"/><Relationship Id="rId16" Type="http://schemas.openxmlformats.org/officeDocument/2006/relationships/font" Target="fonts/IBMPlexSansMedium-regular.fntdata"/><Relationship Id="rId5" Type="http://schemas.openxmlformats.org/officeDocument/2006/relationships/slide" Target="slides/slide1.xml"/><Relationship Id="rId19" Type="http://schemas.openxmlformats.org/officeDocument/2006/relationships/font" Target="fonts/IBMPlexSansMedium-boldItalic.fntdata"/><Relationship Id="rId6" Type="http://schemas.openxmlformats.org/officeDocument/2006/relationships/slide" Target="slides/slide2.xml"/><Relationship Id="rId18" Type="http://schemas.openxmlformats.org/officeDocument/2006/relationships/font" Target="fonts/IBMPlexSans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" name="Google Shape;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3c25a0795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3c25a0795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e3c25a0795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0" name="Google Shape;4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Прогнозирование депрессии у студентов</a:t>
            </a:r>
            <a:endParaRPr b="0" i="0" sz="4450" u="none" cap="none" strike="noStrike"/>
          </a:p>
        </p:txBody>
      </p:sp>
      <p:sp>
        <p:nvSpPr>
          <p:cNvPr id="42" name="Google Shape;42;p9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3" name="Google Shape;43;p9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  <p:sp>
        <p:nvSpPr>
          <p:cNvPr id="44" name="Google Shape;44;p9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r>
              <a:t/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793790" y="182403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Тема проекта</a:t>
            </a:r>
            <a:endParaRPr b="0" i="0" sz="4450" u="none" cap="none" strike="noStrike"/>
          </a:p>
        </p:txBody>
      </p:sp>
      <p:sp>
        <p:nvSpPr>
          <p:cNvPr id="52" name="Google Shape;52;p10"/>
          <p:cNvSpPr/>
          <p:nvPr/>
        </p:nvSpPr>
        <p:spPr>
          <a:xfrm>
            <a:off x="793790" y="31281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878860" y="317063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b="0" i="0" sz="2650" u="none" cap="none" strike="noStrike"/>
          </a:p>
        </p:txBody>
      </p:sp>
      <p:sp>
        <p:nvSpPr>
          <p:cNvPr id="54" name="Google Shape;54;p10"/>
          <p:cNvSpPr/>
          <p:nvPr/>
        </p:nvSpPr>
        <p:spPr>
          <a:xfrm>
            <a:off x="1530906" y="31281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Актуальность</a:t>
            </a:r>
            <a:endParaRPr b="0" i="0" sz="2200" u="none" cap="none" strike="noStrike"/>
          </a:p>
        </p:txBody>
      </p:sp>
      <p:sp>
        <p:nvSpPr>
          <p:cNvPr id="55" name="Google Shape;55;p10"/>
          <p:cNvSpPr/>
          <p:nvPr/>
        </p:nvSpPr>
        <p:spPr>
          <a:xfrm>
            <a:off x="1530906" y="3618548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Депрессия среди студентов — распространенная проблема</a:t>
            </a:r>
            <a:endParaRPr b="0" i="0" sz="1750" u="none" cap="none" strike="noStrike"/>
          </a:p>
        </p:txBody>
      </p:sp>
      <p:sp>
        <p:nvSpPr>
          <p:cNvPr id="56" name="Google Shape;56;p10"/>
          <p:cNvSpPr/>
          <p:nvPr/>
        </p:nvSpPr>
        <p:spPr>
          <a:xfrm>
            <a:off x="4685467" y="312812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4770537" y="317063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b="0" i="0" sz="2650" u="none" cap="none" strike="noStrike"/>
          </a:p>
        </p:txBody>
      </p:sp>
      <p:sp>
        <p:nvSpPr>
          <p:cNvPr id="58" name="Google Shape;58;p10"/>
          <p:cNvSpPr/>
          <p:nvPr/>
        </p:nvSpPr>
        <p:spPr>
          <a:xfrm>
            <a:off x="5422583" y="312812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Важность</a:t>
            </a:r>
            <a:endParaRPr b="0" i="0" sz="2200" u="none" cap="none" strike="noStrike"/>
          </a:p>
        </p:txBody>
      </p:sp>
      <p:sp>
        <p:nvSpPr>
          <p:cNvPr id="59" name="Google Shape;59;p10"/>
          <p:cNvSpPr/>
          <p:nvPr/>
        </p:nvSpPr>
        <p:spPr>
          <a:xfrm>
            <a:off x="5422583" y="3618548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Раннее выявление признаков для предотвращения развития</a:t>
            </a:r>
            <a:endParaRPr b="0" i="0" sz="1750" u="none" cap="none" strike="noStrike"/>
          </a:p>
        </p:txBody>
      </p:sp>
      <p:sp>
        <p:nvSpPr>
          <p:cNvPr id="60" name="Google Shape;60;p10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878860" y="559462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b="0" i="0" sz="2650" u="none" cap="none" strike="noStrike"/>
          </a:p>
        </p:txBody>
      </p:sp>
      <p:sp>
        <p:nvSpPr>
          <p:cNvPr id="62" name="Google Shape;62;p10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Применение</a:t>
            </a:r>
            <a:endParaRPr b="0" i="0" sz="2200" u="none" cap="none" strike="noStrike"/>
          </a:p>
        </p:txBody>
      </p:sp>
      <p:sp>
        <p:nvSpPr>
          <p:cNvPr id="63" name="Google Shape;63;p10"/>
          <p:cNvSpPr/>
          <p:nvPr/>
        </p:nvSpPr>
        <p:spPr>
          <a:xfrm>
            <a:off x="1530906" y="6042541"/>
            <a:ext cx="68193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Инструменты поддержки психоэмоционального здоровья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12648425" y="7640125"/>
            <a:ext cx="1893900" cy="529200"/>
          </a:xfrm>
          <a:prstGeom prst="rect">
            <a:avLst/>
          </a:prstGeom>
          <a:solidFill>
            <a:srgbClr val="292C32"/>
          </a:solidFill>
          <a:ln cap="flat" cmpd="sng" w="9525">
            <a:solidFill>
              <a:srgbClr val="292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4029000" y="107525"/>
            <a:ext cx="6572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</a:rPr>
              <a:t>Предобработка данных</a:t>
            </a:r>
            <a:endParaRPr sz="4400">
              <a:solidFill>
                <a:schemeClr val="lt1"/>
              </a:solidFill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25" y="973201"/>
            <a:ext cx="6686174" cy="52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300" y="929875"/>
            <a:ext cx="4865899" cy="404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6899" y="5123326"/>
            <a:ext cx="5012527" cy="2596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2"/>
          <p:cNvSpPr/>
          <p:nvPr/>
        </p:nvSpPr>
        <p:spPr>
          <a:xfrm>
            <a:off x="6051590" y="1349812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Бейзлайн и метрики</a:t>
            </a:r>
            <a:endParaRPr b="0" i="0" sz="4450" u="none" cap="none" strike="noStrike"/>
          </a:p>
        </p:txBody>
      </p:sp>
      <p:sp>
        <p:nvSpPr>
          <p:cNvPr id="81" name="Google Shape;81;p12"/>
          <p:cNvSpPr/>
          <p:nvPr/>
        </p:nvSpPr>
        <p:spPr>
          <a:xfrm>
            <a:off x="6051590" y="2398752"/>
            <a:ext cx="3664800" cy="2032800"/>
          </a:xfrm>
          <a:prstGeom prst="roundRect">
            <a:avLst>
              <a:gd fmla="val 1674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2"/>
          <p:cNvSpPr/>
          <p:nvPr/>
        </p:nvSpPr>
        <p:spPr>
          <a:xfrm>
            <a:off x="6278404" y="26255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Начальная модель</a:t>
            </a:r>
            <a:endParaRPr b="0" i="0" sz="2200" u="none" cap="none" strike="noStrike"/>
          </a:p>
        </p:txBody>
      </p:sp>
      <p:sp>
        <p:nvSpPr>
          <p:cNvPr id="83" name="Google Shape;83;p12"/>
          <p:cNvSpPr/>
          <p:nvPr/>
        </p:nvSpPr>
        <p:spPr>
          <a:xfrm>
            <a:off x="6334125" y="3044515"/>
            <a:ext cx="32112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7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Gradient Boosting</a:t>
            </a:r>
            <a:endParaRPr sz="17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 sz="17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0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XGBoost</a:t>
            </a:r>
            <a:endParaRPr sz="170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9943267" y="2398752"/>
            <a:ext cx="3664800" cy="2032800"/>
          </a:xfrm>
          <a:prstGeom prst="roundRect">
            <a:avLst>
              <a:gd fmla="val 1674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/>
          <p:nvPr/>
        </p:nvSpPr>
        <p:spPr>
          <a:xfrm>
            <a:off x="10170081" y="2625566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Ключевая метрика</a:t>
            </a:r>
            <a:endParaRPr b="0" i="0" sz="2200" u="none" cap="none" strike="noStrike"/>
          </a:p>
        </p:txBody>
      </p:sp>
      <p:sp>
        <p:nvSpPr>
          <p:cNvPr id="86" name="Google Shape;86;p12"/>
          <p:cNvSpPr/>
          <p:nvPr/>
        </p:nvSpPr>
        <p:spPr>
          <a:xfrm>
            <a:off x="10170081" y="3115985"/>
            <a:ext cx="32112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ROC AUC — различение положительных и отрицательных классов</a:t>
            </a:r>
            <a:endParaRPr b="0" i="0" sz="1750" u="none" cap="none" strike="noStrike"/>
          </a:p>
        </p:txBody>
      </p:sp>
      <p:sp>
        <p:nvSpPr>
          <p:cNvPr id="87" name="Google Shape;87;p12"/>
          <p:cNvSpPr/>
          <p:nvPr/>
        </p:nvSpPr>
        <p:spPr>
          <a:xfrm>
            <a:off x="6051590" y="4658320"/>
            <a:ext cx="7556400" cy="1306800"/>
          </a:xfrm>
          <a:prstGeom prst="roundRect">
            <a:avLst>
              <a:gd fmla="val 2603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2"/>
          <p:cNvSpPr/>
          <p:nvPr/>
        </p:nvSpPr>
        <p:spPr>
          <a:xfrm>
            <a:off x="6278404" y="4885134"/>
            <a:ext cx="2835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Целе</a:t>
            </a: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</a:t>
            </a: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ой показатель</a:t>
            </a:r>
            <a:endParaRPr b="0" i="0" sz="2200" u="none" cap="none" strike="noStrike"/>
          </a:p>
        </p:txBody>
      </p:sp>
      <p:sp>
        <p:nvSpPr>
          <p:cNvPr id="89" name="Google Shape;89;p12"/>
          <p:cNvSpPr/>
          <p:nvPr/>
        </p:nvSpPr>
        <p:spPr>
          <a:xfrm>
            <a:off x="6278404" y="5375553"/>
            <a:ext cx="7102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Хорошая модель: ROC AUC &gt; 0.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90</a:t>
            </a:r>
            <a:endParaRPr b="0" i="0" sz="1750" u="none" cap="none" strike="noStrike"/>
          </a:p>
        </p:txBody>
      </p:sp>
      <p:sp>
        <p:nvSpPr>
          <p:cNvPr id="90" name="Google Shape;90;p12"/>
          <p:cNvSpPr/>
          <p:nvPr/>
        </p:nvSpPr>
        <p:spPr>
          <a:xfrm>
            <a:off x="12954775" y="7695825"/>
            <a:ext cx="1675500" cy="533700"/>
          </a:xfrm>
          <a:prstGeom prst="rect">
            <a:avLst/>
          </a:prstGeom>
          <a:solidFill>
            <a:srgbClr val="292C32"/>
          </a:solidFill>
          <a:ln cap="flat" cmpd="sng" w="9525">
            <a:solidFill>
              <a:srgbClr val="292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92C32"/>
              </a:solidFill>
              <a:highlight>
                <a:srgbClr val="292C32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6280190" y="1970127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Проделанные шаги</a:t>
            </a:r>
            <a:endParaRPr b="0" i="0" sz="4450" u="none" cap="none" strike="noStrike"/>
          </a:p>
        </p:txBody>
      </p:sp>
      <p:sp>
        <p:nvSpPr>
          <p:cNvPr id="98" name="Google Shape;98;p13"/>
          <p:cNvSpPr/>
          <p:nvPr/>
        </p:nvSpPr>
        <p:spPr>
          <a:xfrm>
            <a:off x="6280190" y="301906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6790373" y="301906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EDA</a:t>
            </a:r>
            <a:endParaRPr b="0" i="0" sz="2200" u="none" cap="none" strike="noStrike"/>
          </a:p>
        </p:txBody>
      </p:sp>
      <p:sp>
        <p:nvSpPr>
          <p:cNvPr id="100" name="Google Shape;100;p13"/>
          <p:cNvSpPr/>
          <p:nvPr/>
        </p:nvSpPr>
        <p:spPr>
          <a:xfrm>
            <a:off x="6790373" y="350948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Изучение и очистка данных о студентах</a:t>
            </a:r>
            <a:endParaRPr b="0" i="0" sz="1750" u="none" cap="none" strike="noStrike"/>
          </a:p>
        </p:txBody>
      </p:sp>
      <p:sp>
        <p:nvSpPr>
          <p:cNvPr id="101" name="Google Shape;101;p13"/>
          <p:cNvSpPr/>
          <p:nvPr/>
        </p:nvSpPr>
        <p:spPr>
          <a:xfrm>
            <a:off x="6620351" y="4099203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7130534" y="409920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Preprocessing</a:t>
            </a:r>
            <a:endParaRPr b="0" i="0" sz="2200" u="none" cap="none" strike="noStrike"/>
          </a:p>
        </p:txBody>
      </p:sp>
      <p:sp>
        <p:nvSpPr>
          <p:cNvPr id="103" name="Google Shape;103;p13"/>
          <p:cNvSpPr/>
          <p:nvPr/>
        </p:nvSpPr>
        <p:spPr>
          <a:xfrm>
            <a:off x="7130534" y="458962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Обработка пропусков, кодирование признаков</a:t>
            </a:r>
            <a:endParaRPr b="0" i="0" sz="1750" u="none" cap="none" strike="noStrike"/>
          </a:p>
        </p:txBody>
      </p:sp>
      <p:sp>
        <p:nvSpPr>
          <p:cNvPr id="104" name="Google Shape;104;p13"/>
          <p:cNvSpPr/>
          <p:nvPr/>
        </p:nvSpPr>
        <p:spPr>
          <a:xfrm>
            <a:off x="6960632" y="517933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484B5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/>
          <p:nvPr/>
        </p:nvSpPr>
        <p:spPr>
          <a:xfrm>
            <a:off x="7470815" y="51793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Modeling</a:t>
            </a:r>
            <a:endParaRPr b="0" i="0" sz="2200" u="none" cap="none" strike="noStrike"/>
          </a:p>
        </p:txBody>
      </p:sp>
      <p:sp>
        <p:nvSpPr>
          <p:cNvPr id="106" name="Google Shape;106;p13"/>
          <p:cNvSpPr/>
          <p:nvPr/>
        </p:nvSpPr>
        <p:spPr>
          <a:xfrm>
            <a:off x="7470815" y="566975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Построение моделей: дерево, случайный лес, XGBoost</a:t>
            </a:r>
            <a:endParaRPr b="0" i="0" sz="1750" u="none" cap="none" strike="noStrike"/>
          </a:p>
        </p:txBody>
      </p:sp>
      <p:sp>
        <p:nvSpPr>
          <p:cNvPr id="107" name="Google Shape;107;p13"/>
          <p:cNvSpPr/>
          <p:nvPr/>
        </p:nvSpPr>
        <p:spPr>
          <a:xfrm>
            <a:off x="12926925" y="7695825"/>
            <a:ext cx="1703400" cy="533700"/>
          </a:xfrm>
          <a:prstGeom prst="rect">
            <a:avLst/>
          </a:prstGeom>
          <a:solidFill>
            <a:srgbClr val="292C32"/>
          </a:solidFill>
          <a:ln cap="flat" cmpd="sng" w="9525">
            <a:solidFill>
              <a:srgbClr val="292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/>
          <p:nvPr/>
        </p:nvSpPr>
        <p:spPr>
          <a:xfrm>
            <a:off x="793790" y="3662720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Результаты работы</a:t>
            </a:r>
            <a:endParaRPr b="0" i="0" sz="4450" u="none" cap="none" strike="noStrike"/>
          </a:p>
        </p:txBody>
      </p:sp>
      <p:pic>
        <p:nvPicPr>
          <p:cNvPr descr="preencoded.png"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Лучшие модели</a:t>
            </a:r>
            <a:endParaRPr b="0" i="0" sz="2200" u="none" cap="none" strike="noStrike"/>
          </a:p>
        </p:txBody>
      </p:sp>
      <p:sp>
        <p:nvSpPr>
          <p:cNvPr id="116" name="Google Shape;116;p14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Gradient 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Boosting</a:t>
            </a: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Logistic</a:t>
            </a: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Regression</a:t>
            </a: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 пр</a:t>
            </a: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евзошли бейзлайн</a:t>
            </a:r>
            <a:endParaRPr b="0" i="0" sz="1750" u="none" cap="none" strike="noStrike"/>
          </a:p>
        </p:txBody>
      </p:sp>
      <p:pic>
        <p:nvPicPr>
          <p:cNvPr descr="preencoded.png" id="117" name="Google Shape;1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Важные признаки</a:t>
            </a:r>
            <a:endParaRPr b="0" i="0" sz="2200" u="none" cap="none" strike="noStrike"/>
          </a:p>
        </p:txBody>
      </p:sp>
      <p:sp>
        <p:nvSpPr>
          <p:cNvPr id="119" name="Google Shape;119;p1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CGPA, Academic Pressure, </a:t>
            </a:r>
            <a:endParaRPr sz="1750">
              <a:solidFill>
                <a:srgbClr val="D4D4D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Work/Study Hours</a:t>
            </a:r>
            <a:endParaRPr b="0" i="0" sz="1750" u="none" cap="none" strike="noStrike"/>
          </a:p>
        </p:txBody>
      </p:sp>
      <p:pic>
        <p:nvPicPr>
          <p:cNvPr descr="preencoded.png" id="120" name="Google Shape;12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4711660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Эффективность</a:t>
            </a:r>
            <a:endParaRPr b="0" i="0" sz="2200" u="none" cap="none" strike="noStrike"/>
          </a:p>
        </p:txBody>
      </p:sp>
      <p:sp>
        <p:nvSpPr>
          <p:cNvPr id="122" name="Google Shape;122;p14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Точное выявление студентов, нуждающихся в поддержке</a:t>
            </a:r>
            <a:endParaRPr b="0" i="0" sz="1750" u="none" cap="none" strike="noStrike"/>
          </a:p>
        </p:txBody>
      </p:sp>
      <p:sp>
        <p:nvSpPr>
          <p:cNvPr id="123" name="Google Shape;123;p14"/>
          <p:cNvSpPr/>
          <p:nvPr/>
        </p:nvSpPr>
        <p:spPr>
          <a:xfrm>
            <a:off x="12815525" y="7514800"/>
            <a:ext cx="1815000" cy="714900"/>
          </a:xfrm>
          <a:prstGeom prst="rect">
            <a:avLst/>
          </a:prstGeom>
          <a:solidFill>
            <a:srgbClr val="292C32"/>
          </a:solidFill>
          <a:ln cap="flat" cmpd="sng" w="9525">
            <a:solidFill>
              <a:srgbClr val="292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1930" y="2795975"/>
            <a:ext cx="6914562" cy="175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1750" y="76200"/>
            <a:ext cx="5233053" cy="25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00" y="152400"/>
            <a:ext cx="5963212" cy="26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F3F3F2"/>
              </a:buClr>
              <a:buSzPts val="4450"/>
              <a:buFont typeface="IBM Plex Sans Medium"/>
              <a:buNone/>
            </a:pPr>
            <a:r>
              <a:rPr b="0" i="0" lang="en-US" sz="4450" u="none" cap="none" strike="noStrike">
                <a:solidFill>
                  <a:srgbClr val="F3F3F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Будущее проекта</a:t>
            </a:r>
            <a:endParaRPr b="0" i="0" sz="4450" u="none" cap="none" strike="noStrike"/>
          </a:p>
        </p:txBody>
      </p:sp>
      <p:sp>
        <p:nvSpPr>
          <p:cNvPr id="133" name="Google Shape;133;p15"/>
          <p:cNvSpPr/>
          <p:nvPr/>
        </p:nvSpPr>
        <p:spPr>
          <a:xfrm>
            <a:off x="1743789" y="426934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Гиперпараметры</a:t>
            </a:r>
            <a:endParaRPr b="0" i="0" sz="2200" u="none" cap="none" strike="noStrike"/>
          </a:p>
        </p:txBody>
      </p:sp>
      <p:sp>
        <p:nvSpPr>
          <p:cNvPr id="134" name="Google Shape;134;p15"/>
          <p:cNvSpPr/>
          <p:nvPr/>
        </p:nvSpPr>
        <p:spPr>
          <a:xfrm>
            <a:off x="793790" y="4759762"/>
            <a:ext cx="378523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Настройка для точности</a:t>
            </a:r>
            <a:endParaRPr b="0" i="0" sz="1750" u="none" cap="none" strike="noStrike"/>
          </a:p>
        </p:txBody>
      </p:sp>
      <p:pic>
        <p:nvPicPr>
          <p:cNvPr descr="preencoded.png" id="135" name="Google Shape;1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b="0" i="0" sz="2650" u="none" cap="none" strike="noStrike"/>
          </a:p>
        </p:txBody>
      </p:sp>
      <p:sp>
        <p:nvSpPr>
          <p:cNvPr id="137" name="Google Shape;137;p15"/>
          <p:cNvSpPr/>
          <p:nvPr/>
        </p:nvSpPr>
        <p:spPr>
          <a:xfrm>
            <a:off x="9937790" y="30429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b="0" i="0" lang="en-US" sz="220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Новые признаки</a:t>
            </a:r>
            <a:endParaRPr b="0" i="0" sz="2200" u="none" cap="none" strike="noStrike"/>
          </a:p>
        </p:txBody>
      </p:sp>
      <p:sp>
        <p:nvSpPr>
          <p:cNvPr id="138" name="Google Shape;138;p15"/>
          <p:cNvSpPr/>
          <p:nvPr/>
        </p:nvSpPr>
        <p:spPr>
          <a:xfrm>
            <a:off x="9937790" y="3533418"/>
            <a:ext cx="3898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b="0" i="0" lang="en-US" sz="1750" u="none" cap="none" strike="noStrike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Сон, социальные факторы</a:t>
            </a:r>
            <a:endParaRPr b="0" i="0" sz="1750" u="none" cap="none" strike="noStrike"/>
          </a:p>
        </p:txBody>
      </p:sp>
      <p:pic>
        <p:nvPicPr>
          <p:cNvPr descr="preencoded.png" id="139" name="Google Shape;1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b="0" i="0" sz="2650" u="none" cap="none" strike="noStrike"/>
          </a:p>
        </p:txBody>
      </p:sp>
      <p:sp>
        <p:nvSpPr>
          <p:cNvPr id="141" name="Google Shape;141;p15"/>
          <p:cNvSpPr/>
          <p:nvPr/>
        </p:nvSpPr>
        <p:spPr>
          <a:xfrm>
            <a:off x="9861604" y="5419379"/>
            <a:ext cx="40473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200"/>
              <a:buFont typeface="IBM Plex Sans Medium"/>
              <a:buNone/>
            </a:pPr>
            <a:r>
              <a:rPr lang="en-US" sz="2200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Будущие исследования и развитие модели</a:t>
            </a:r>
            <a:endParaRPr b="0" i="0" sz="2200" u="none" cap="none" strike="noStrike"/>
          </a:p>
        </p:txBody>
      </p:sp>
      <p:sp>
        <p:nvSpPr>
          <p:cNvPr id="142" name="Google Shape;142;p15"/>
          <p:cNvSpPr/>
          <p:nvPr/>
        </p:nvSpPr>
        <p:spPr>
          <a:xfrm>
            <a:off x="9937790" y="6290786"/>
            <a:ext cx="38988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1750"/>
              <a:buFont typeface="Roboto"/>
              <a:buNone/>
            </a:pPr>
            <a:r>
              <a:rPr lang="en-US" sz="1750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Регулярные обновления модели на основе новых данных</a:t>
            </a:r>
            <a:endParaRPr b="0" i="0" sz="1750" u="none" cap="none" strike="noStrike"/>
          </a:p>
        </p:txBody>
      </p:sp>
      <p:pic>
        <p:nvPicPr>
          <p:cNvPr descr="preencoded.png" id="143" name="Google Shape;1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5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D4D4D1"/>
              </a:buClr>
              <a:buSzPts val="2650"/>
              <a:buFont typeface="IBM Plex Sans Medium"/>
              <a:buNone/>
            </a:pPr>
            <a:r>
              <a:rPr b="0" i="0" lang="en-US" sz="2650" u="none" cap="none" strike="noStrik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b="0" i="0" sz="2650" u="none" cap="none" strike="noStrike"/>
          </a:p>
        </p:txBody>
      </p:sp>
      <p:sp>
        <p:nvSpPr>
          <p:cNvPr id="145" name="Google Shape;145;p15"/>
          <p:cNvSpPr/>
          <p:nvPr/>
        </p:nvSpPr>
        <p:spPr>
          <a:xfrm>
            <a:off x="12731975" y="7556575"/>
            <a:ext cx="1898400" cy="672900"/>
          </a:xfrm>
          <a:prstGeom prst="rect">
            <a:avLst/>
          </a:prstGeom>
          <a:solidFill>
            <a:srgbClr val="292C32"/>
          </a:solidFill>
          <a:ln cap="flat" cmpd="sng" w="9525">
            <a:solidFill>
              <a:srgbClr val="292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